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9" r:id="rId21"/>
    <p:sldId id="276" r:id="rId22"/>
    <p:sldId id="277" r:id="rId23"/>
    <p:sldId id="278" r:id="rId24"/>
    <p:sldId id="279" r:id="rId25"/>
    <p:sldId id="288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1" autoAdjust="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B62043E-11D9-4C4E-B04C-4A2C71366DB1}" type="datetimeFigureOut">
              <a:rPr lang="en-US"/>
              <a:pPr>
                <a:defRPr/>
              </a:pPr>
              <a:t>10/16/2014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1F956BC-3835-46AD-9647-4BAED5851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B7B0E817-B439-4F2F-AC12-51B6E51A33A5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AA0F0DD4-49A5-4697-A831-1E9E6274C774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6544AD22-D056-41B8-A77D-A1541F493901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8AF7DDD1-80B3-4784-8CBB-6F566A1D91EF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89B2F87B-69EC-4E6C-BACA-42D53C10C771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DECC9653-7C32-4FCD-8B01-2C395A86F092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32CEEF8B-B8FA-4E96-A737-22D919A6CEF5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F3B89754-EEBE-4A8F-A269-007D3C1A2F61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F3B89754-EEBE-4A8F-A269-007D3C1A2F61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26EE4D19-EDBA-47F1-8FE8-98D4C82F5875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DF28F0E5-6D96-4997-822C-E6E86D72911E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ECBE83C0-9806-4896-AFBB-72D9AD248670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55ECAA47-7C8C-490C-81FC-70DA1B8DC80B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233C5027-2DC7-4F34-8025-A8A4D4A42241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13D37057-2BC3-474C-B9DE-708E7F9DAD23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5A4718C2-80D5-48FB-914C-BAFE7164906B}" type="slidenum">
              <a:rPr lang="en-US" altLang="en-US" sz="1200"/>
              <a:pPr/>
              <a:t>28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A1600659-6C3A-4A57-B707-A638F4506FC3}" type="slidenum">
              <a:rPr lang="en-US" altLang="en-US" sz="1200"/>
              <a:pPr/>
              <a:t>29</a:t>
            </a:fld>
            <a:endParaRPr lang="en-US" alt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98089288-1B8E-4ACC-8985-51A7BD7CEA8F}" type="slidenum">
              <a:rPr lang="en-US" altLang="en-US" sz="1200"/>
              <a:pPr/>
              <a:t>30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269A5B97-901F-4CF3-86B7-BB32E2735006}" type="slidenum">
              <a:rPr lang="en-US" altLang="en-US" sz="1200"/>
              <a:pPr/>
              <a:t>33</a:t>
            </a:fld>
            <a:endParaRPr lang="en-US" alt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6C09EE6F-52DC-4E36-9424-A175366A0B94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D9E8C3C5-56A1-4E59-BD3C-CA3DBE5D9DCF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3A2B898A-F862-4D8C-9380-D5B27647536D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64EACFFA-5ED8-4403-978D-55ED3B4734BA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29596495-6414-4CDE-81E1-2D0E255AE460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6BDBBD51-00A0-4B0E-B5D4-3D5EFD5295BC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fld id="{577594F3-EF73-427C-8D8D-07BA5EDF6041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A2DCEAEF-FED6-4D06-95B9-88DACCAE525F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6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7B073-1893-4ACA-9B8B-74D68714B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8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2F920B-4084-4451-BE49-BF308B2C8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FD0C-CBBE-414E-AB1E-9F447044A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6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860D8-7256-4A9A-80B9-2145CBE9D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1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99AC7-DB84-41BF-B2C4-390C8D019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5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50582-4A85-428C-B115-77347A92B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5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935B0-E22C-4F4D-BC7A-DEC6BE064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69407-D194-4BA6-8BAC-EECC9CF92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9DCC4-281A-43D8-AC89-D49D11192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2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BB353-DA3A-49C7-AC65-17EF70E60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6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9" descr="Meade_CFV_mast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E9CC8F4C-9839-410B-8C08-41944537A156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5.vml"/><Relationship Id="rId6" Type="http://schemas.openxmlformats.org/officeDocument/2006/relationships/hyperlink" Target="PP_Caps2a.xlsx" TargetMode="Externa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Relationship Id="rId5" Type="http://schemas.openxmlformats.org/officeDocument/2006/relationships/hyperlink" Target="Lect17_Slide20.xlsx" TargetMode="External"/><Relationship Id="rId4" Type="http://schemas.openxmlformats.org/officeDocument/2006/relationships/image" Target="../media/image1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5" Type="http://schemas.openxmlformats.org/officeDocument/2006/relationships/hyperlink" Target="Voltage_Caps2.ms13" TargetMode="External"/><Relationship Id="rId4" Type="http://schemas.openxmlformats.org/officeDocument/2006/relationships/hyperlink" Target="Voltage_Caps.ms13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rctime.ms13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2.emf"/><Relationship Id="rId4" Type="http://schemas.openxmlformats.org/officeDocument/2006/relationships/hyperlink" Target="rctime.xlsx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2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Chapter 17</a:t>
            </a:r>
          </a:p>
          <a:p>
            <a:pPr algn="ctr"/>
            <a:r>
              <a:rPr lang="en-US" altLang="en-US"/>
              <a:t>Capacitance</a:t>
            </a:r>
          </a:p>
        </p:txBody>
      </p:sp>
      <p:pic>
        <p:nvPicPr>
          <p:cNvPr id="25604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Charge and Voltage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19200" y="2819400"/>
          <a:ext cx="66929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2476440" imgH="393480" progId="Equation.3">
                  <p:embed/>
                </p:oleObj>
              </mc:Choice>
              <mc:Fallback>
                <p:oleObj name="Equation" r:id="rId4" imgW="247644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19400"/>
                        <a:ext cx="66929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Energy Stored in Field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3657600"/>
            <a:ext cx="4876800" cy="2438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Energy = joules stored</a:t>
            </a:r>
          </a:p>
          <a:p>
            <a:pPr>
              <a:buFontTx/>
              <a:buNone/>
            </a:pPr>
            <a:r>
              <a:rPr lang="en-US" altLang="en-US" i="1" smtClean="0"/>
              <a:t>C</a:t>
            </a:r>
            <a:r>
              <a:rPr lang="en-US" altLang="en-US" smtClean="0"/>
              <a:t> = capacitance (farads)</a:t>
            </a:r>
          </a:p>
          <a:p>
            <a:pPr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smtClean="0"/>
              <a:t> = voltage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200400" y="1981200"/>
          <a:ext cx="267176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1002960" imgH="419040" progId="Equation.3">
                  <p:embed/>
                </p:oleObj>
              </mc:Choice>
              <mc:Fallback>
                <p:oleObj name="Equation" r:id="rId4" imgW="100296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2671763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Factors and Value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057400"/>
            <a:ext cx="3048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</a:t>
            </a:r>
            <a:r>
              <a:rPr lang="en-US" altLang="en-US" u="sng" smtClean="0"/>
              <a:t>ITEM</a:t>
            </a:r>
          </a:p>
          <a:p>
            <a:pPr algn="ctr">
              <a:buFontTx/>
              <a:buNone/>
            </a:pPr>
            <a:endParaRPr lang="en-US" altLang="en-US" sz="1200" u="sng" smtClean="0"/>
          </a:p>
          <a:p>
            <a:pPr>
              <a:buFontTx/>
              <a:buNone/>
            </a:pPr>
            <a:r>
              <a:rPr lang="en-US" altLang="en-US" smtClean="0"/>
              <a:t>Plate area</a:t>
            </a:r>
          </a:p>
          <a:p>
            <a:pPr>
              <a:buFontTx/>
              <a:buNone/>
            </a:pPr>
            <a:r>
              <a:rPr lang="en-US" altLang="en-US" smtClean="0"/>
              <a:t>Plate distance</a:t>
            </a:r>
          </a:p>
          <a:p>
            <a:pPr>
              <a:buFontTx/>
              <a:buNone/>
            </a:pPr>
            <a:r>
              <a:rPr lang="en-US" altLang="en-US" smtClean="0"/>
              <a:t>Dielectric material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057400"/>
            <a:ext cx="3352800" cy="4114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u="sng" smtClean="0"/>
              <a:t>RELATIONSHIP</a:t>
            </a:r>
          </a:p>
          <a:p>
            <a:pPr marL="0" indent="0" algn="ctr">
              <a:buFontTx/>
              <a:buNone/>
            </a:pPr>
            <a:endParaRPr lang="en-US" altLang="en-US" sz="1200" u="sng" smtClean="0"/>
          </a:p>
          <a:p>
            <a:pPr marL="0" indent="0">
              <a:buFontTx/>
              <a:buNone/>
            </a:pPr>
            <a:r>
              <a:rPr lang="en-US" altLang="en-US" smtClean="0"/>
              <a:t>	   Direct</a:t>
            </a:r>
          </a:p>
          <a:p>
            <a:pPr marL="0" indent="0">
              <a:buFontTx/>
              <a:buNone/>
            </a:pPr>
            <a:r>
              <a:rPr lang="en-US" altLang="en-US" smtClean="0"/>
              <a:t>	   Inverse</a:t>
            </a:r>
          </a:p>
          <a:p>
            <a:pPr marL="0" indent="0">
              <a:buFontTx/>
              <a:buNone/>
            </a:pPr>
            <a:r>
              <a:rPr lang="en-US" altLang="en-US" smtClean="0"/>
              <a:t>	   Direct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Dielectric Constant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01688" indent="-801688" algn="ctr">
              <a:buFontTx/>
              <a:buNone/>
            </a:pPr>
            <a:endParaRPr lang="en-US" altLang="en-US" smtClean="0">
              <a:sym typeface="Symbol" pitchFamily="18" charset="2"/>
            </a:endParaRPr>
          </a:p>
          <a:p>
            <a:pPr marL="801688" indent="-801688" algn="ctr">
              <a:buFontTx/>
              <a:buNone/>
            </a:pPr>
            <a:endParaRPr lang="en-US" altLang="en-US" smtClean="0">
              <a:sym typeface="Symbol" pitchFamily="18" charset="2"/>
            </a:endParaRPr>
          </a:p>
          <a:p>
            <a:pPr marL="801688" indent="-801688">
              <a:buFontTx/>
              <a:buNone/>
            </a:pPr>
            <a:endParaRPr lang="en-US" altLang="en-US" smtClean="0"/>
          </a:p>
          <a:p>
            <a:pPr marL="801688" indent="-801688">
              <a:buFontTx/>
              <a:buNone/>
            </a:pPr>
            <a:r>
              <a:rPr lang="en-US" altLang="en-US" smtClean="0">
                <a:sym typeface="Symbol" pitchFamily="18" charset="2"/>
              </a:rPr>
              <a:t></a:t>
            </a:r>
            <a:r>
              <a:rPr lang="en-US" altLang="en-US" baseline="-25000" smtClean="0">
                <a:sym typeface="Symbol" pitchFamily="18" charset="2"/>
              </a:rPr>
              <a:t>0</a:t>
            </a:r>
            <a:r>
              <a:rPr lang="en-US" altLang="en-US" smtClean="0">
                <a:sym typeface="Symbol" pitchFamily="18" charset="2"/>
              </a:rPr>
              <a:t>:  Absolute permittivity of dielectric   </a:t>
            </a:r>
          </a:p>
          <a:p>
            <a:pPr marL="801688" indent="-801688">
              <a:buFontTx/>
              <a:buNone/>
            </a:pPr>
            <a:r>
              <a:rPr lang="en-US" altLang="en-US" smtClean="0">
                <a:sym typeface="Symbol" pitchFamily="18" charset="2"/>
              </a:rPr>
              <a:t>	materials</a:t>
            </a:r>
          </a:p>
          <a:p>
            <a:pPr marL="801688" indent="-801688">
              <a:buFontTx/>
              <a:buNone/>
            </a:pPr>
            <a:endParaRPr lang="en-US" altLang="en-US" sz="1000" smtClean="0">
              <a:sym typeface="Symbol" pitchFamily="18" charset="2"/>
            </a:endParaRPr>
          </a:p>
          <a:p>
            <a:pPr marL="801688" indent="-801688">
              <a:buFontTx/>
              <a:buNone/>
            </a:pPr>
            <a:r>
              <a:rPr lang="en-US" altLang="en-US" smtClean="0">
                <a:sym typeface="Symbol" pitchFamily="18" charset="2"/>
              </a:rPr>
              <a:t></a:t>
            </a:r>
            <a:r>
              <a:rPr lang="en-US" altLang="en-US" baseline="-25000" smtClean="0">
                <a:sym typeface="Symbol" pitchFamily="18" charset="2"/>
              </a:rPr>
              <a:t>v</a:t>
            </a:r>
            <a:r>
              <a:rPr lang="en-US" altLang="en-US" smtClean="0">
                <a:sym typeface="Symbol" pitchFamily="18" charset="2"/>
              </a:rPr>
              <a:t>:  Absolute permittivity of vacuum</a:t>
            </a:r>
            <a:endParaRPr lang="en-US" altLang="en-US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733800" y="2057400"/>
          <a:ext cx="1524000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469800" imgH="431640" progId="Equation.3">
                  <p:embed/>
                </p:oleObj>
              </mc:Choice>
              <mc:Fallback>
                <p:oleObj name="Equation" r:id="rId4" imgW="46980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57400"/>
                        <a:ext cx="1524000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17-08"/>
          <p:cNvPicPr>
            <a:picLocks noChangeAspect="1" noChangeArrowheads="1"/>
          </p:cNvPicPr>
          <p:nvPr/>
        </p:nvPicPr>
        <p:blipFill>
          <a:blip r:embed="rId3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05000"/>
            <a:ext cx="6351588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Dielectric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Dielectric Strength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altLang="en-US" smtClean="0"/>
              <a:t>The breakdown voltage rating of a given material and dimensions</a:t>
            </a:r>
          </a:p>
          <a:p>
            <a:endParaRPr lang="en-US" altLang="en-US" sz="1400" smtClean="0"/>
          </a:p>
          <a:p>
            <a:r>
              <a:rPr lang="en-US" altLang="en-US" smtClean="0"/>
              <a:t>Dielectric material reaches point where punch-through occurs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Capacitor Formula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51680"/>
            <a:ext cx="6781800" cy="2743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i="1" dirty="0" smtClean="0"/>
              <a:t>C =</a:t>
            </a:r>
            <a:r>
              <a:rPr lang="en-US" altLang="en-US" dirty="0" smtClean="0"/>
              <a:t> capacitance (farads)</a:t>
            </a:r>
          </a:p>
          <a:p>
            <a:pPr>
              <a:buFontTx/>
              <a:buNone/>
            </a:pPr>
            <a:r>
              <a:rPr lang="en-US" altLang="en-US" i="1" dirty="0" smtClean="0"/>
              <a:t>A =</a:t>
            </a:r>
            <a:r>
              <a:rPr lang="en-US" altLang="en-US" dirty="0" smtClean="0"/>
              <a:t> area of plates (sq. meters)</a:t>
            </a:r>
          </a:p>
          <a:p>
            <a:pPr>
              <a:buFontTx/>
              <a:buNone/>
            </a:pPr>
            <a:r>
              <a:rPr lang="en-US" altLang="en-US" i="1" dirty="0" smtClean="0"/>
              <a:t>s =</a:t>
            </a:r>
            <a:r>
              <a:rPr lang="en-US" altLang="en-US" dirty="0" smtClean="0"/>
              <a:t> spacing between plates (meters)</a:t>
            </a:r>
          </a:p>
          <a:p>
            <a:pPr>
              <a:buFontTx/>
              <a:buNone/>
            </a:pPr>
            <a:r>
              <a:rPr lang="en-US" altLang="en-US" dirty="0" smtClean="0"/>
              <a:t>8.85 = constant for air/vacuum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21069"/>
              </p:ext>
            </p:extLst>
          </p:nvPr>
        </p:nvGraphicFramePr>
        <p:xfrm>
          <a:off x="457200" y="2108993"/>
          <a:ext cx="21336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4" imgW="749160" imgH="393480" progId="Equation.3">
                  <p:embed/>
                </p:oleObj>
              </mc:Choice>
              <mc:Fallback>
                <p:oleObj name="Equation" r:id="rId4" imgW="74916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08993"/>
                        <a:ext cx="213360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0" y="1689318"/>
            <a:ext cx="609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Excel to evaluate how Area, Spacing and dielectric constant change the capacitance of a parallel plate capacitor 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6" name="Rectangle 5">
            <a:hlinkClick r:id="rId6" action="ppaction://hlinkfile"/>
          </p:cNvPr>
          <p:cNvSpPr/>
          <p:nvPr/>
        </p:nvSpPr>
        <p:spPr bwMode="auto">
          <a:xfrm>
            <a:off x="7148004" y="37719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Finding Total Capacitance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429000"/>
          </a:xfrm>
        </p:spPr>
        <p:txBody>
          <a:bodyPr/>
          <a:lstStyle/>
          <a:p>
            <a:r>
              <a:rPr lang="en-US" altLang="en-US" smtClean="0"/>
              <a:t>For series capacitors:</a:t>
            </a:r>
            <a:endParaRPr lang="en-US" altLang="en-US" sz="2800" smtClean="0"/>
          </a:p>
          <a:p>
            <a:pPr marL="914400" lvl="1" indent="-457200"/>
            <a:r>
              <a:rPr lang="en-US" altLang="en-US" smtClean="0"/>
              <a:t>Sum of the reciprocals</a:t>
            </a:r>
          </a:p>
          <a:p>
            <a:pPr marL="914400" lvl="1" indent="-457200"/>
            <a:endParaRPr lang="en-US" altLang="en-US" smtClean="0"/>
          </a:p>
          <a:p>
            <a:pPr marL="914400" lvl="1" indent="-457200"/>
            <a:endParaRPr lang="en-US" altLang="en-US" smtClean="0"/>
          </a:p>
          <a:p>
            <a:pPr marL="914400" lvl="1" indent="-457200"/>
            <a:endParaRPr lang="en-US" altLang="en-US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209800" y="3810000"/>
          <a:ext cx="472440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4" imgW="1752480" imgH="622080" progId="Equation.3">
                  <p:embed/>
                </p:oleObj>
              </mc:Choice>
              <mc:Fallback>
                <p:oleObj name="Equation" r:id="rId4" imgW="1752480" imgH="6220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4724400" cy="167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Finding Total Capacitance (cont.)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962400"/>
          </a:xfrm>
        </p:spPr>
        <p:txBody>
          <a:bodyPr/>
          <a:lstStyle/>
          <a:p>
            <a:r>
              <a:rPr lang="en-US" altLang="en-US" smtClean="0"/>
              <a:t>For two series capacitors:</a:t>
            </a:r>
          </a:p>
          <a:p>
            <a:pPr marL="914400" lvl="1" indent="-457200"/>
            <a:r>
              <a:rPr lang="en-US" altLang="en-US" smtClean="0"/>
              <a:t>Product-over-the-sum</a:t>
            </a:r>
            <a:endParaRPr lang="en-US" altLang="en-US" sz="2400" smtClean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124200" y="4038600"/>
          <a:ext cx="2590800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863280" imgH="431640" progId="Equation.3">
                  <p:embed/>
                </p:oleObj>
              </mc:Choice>
              <mc:Fallback>
                <p:oleObj name="Equation" r:id="rId3" imgW="86328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38600"/>
                        <a:ext cx="2590800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Finding Total Capacitance (cont.)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352800"/>
          </a:xfrm>
        </p:spPr>
        <p:txBody>
          <a:bodyPr/>
          <a:lstStyle/>
          <a:p>
            <a:r>
              <a:rPr lang="en-US" altLang="en-US" smtClean="0"/>
              <a:t>For parallel capacitors:</a:t>
            </a:r>
          </a:p>
          <a:p>
            <a:pPr marL="914400" lvl="1" indent="-457200"/>
            <a:r>
              <a:rPr lang="en-US" altLang="en-US" smtClean="0"/>
              <a:t>Direct summation</a:t>
            </a:r>
          </a:p>
          <a:p>
            <a:endParaRPr lang="en-US" altLang="en-US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590800" y="4129088"/>
          <a:ext cx="39624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1282680" imgH="215640" progId="Equation.3">
                  <p:embed/>
                </p:oleObj>
              </mc:Choice>
              <mc:Fallback>
                <p:oleObj name="Equation" r:id="rId3" imgW="128268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29088"/>
                        <a:ext cx="396240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Capacitor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An electrical component consisting of two conductors (plates) separated by an insulator (dielectric)</a:t>
            </a:r>
          </a:p>
          <a:p>
            <a:endParaRPr lang="en-US" altLang="en-US" sz="1600" smtClean="0"/>
          </a:p>
          <a:p>
            <a:r>
              <a:rPr lang="en-US" altLang="en-US" smtClean="0"/>
              <a:t>A component that opposes a change in circuit voltage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dirty="0"/>
              <a:t>Total Capacitance</a:t>
            </a:r>
            <a:endParaRPr lang="en-US" alt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52" y="2057400"/>
            <a:ext cx="1195070" cy="176784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429000" y="2091768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Using Excel calculate the total capacitance of each circuit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2365375" cy="89027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Rectangle 8">
            <a:hlinkClick r:id="rId5" action="ppaction://hlinkfile"/>
          </p:cNvPr>
          <p:cNvSpPr/>
          <p:nvPr/>
        </p:nvSpPr>
        <p:spPr bwMode="auto">
          <a:xfrm>
            <a:off x="6705600" y="382524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</a:p>
        </p:txBody>
      </p:sp>
    </p:spTree>
    <p:extLst>
      <p:ext uri="{BB962C8B-B14F-4D97-AF65-F5344CB8AC3E}">
        <p14:creationId xmlns:p14="http://schemas.microsoft.com/office/powerpoint/2010/main" val="63538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Series Voltage Distribution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3429000"/>
            <a:ext cx="6705600" cy="2971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X </a:t>
            </a:r>
            <a:r>
              <a:rPr lang="en-US" altLang="en-US" smtClean="0"/>
              <a:t>= voltage across capacitor </a:t>
            </a:r>
            <a:r>
              <a:rPr lang="en-US" altLang="en-US" i="1" smtClean="0"/>
              <a:t>x</a:t>
            </a:r>
            <a:endParaRPr lang="en-US" altLang="en-US" smtClean="0"/>
          </a:p>
          <a:p>
            <a:pPr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S</a:t>
            </a:r>
            <a:r>
              <a:rPr lang="en-US" altLang="en-US" smtClean="0"/>
              <a:t> = DC source voltage</a:t>
            </a:r>
          </a:p>
          <a:p>
            <a:pPr>
              <a:buFontTx/>
              <a:buNone/>
            </a:pPr>
            <a:r>
              <a:rPr lang="en-US" altLang="en-US" i="1" smtClean="0"/>
              <a:t>C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= total series capacitance</a:t>
            </a:r>
          </a:p>
          <a:p>
            <a:pPr>
              <a:buFontTx/>
              <a:buNone/>
            </a:pPr>
            <a:r>
              <a:rPr lang="en-US" altLang="en-US" i="1" smtClean="0"/>
              <a:t>C</a:t>
            </a:r>
            <a:r>
              <a:rPr lang="en-US" altLang="en-US" i="1" baseline="-25000" smtClean="0"/>
              <a:t>X</a:t>
            </a:r>
            <a:r>
              <a:rPr lang="en-US" altLang="en-US" smtClean="0"/>
              <a:t> = value of capacitor </a:t>
            </a:r>
            <a:r>
              <a:rPr lang="en-US" altLang="en-US" i="1" smtClean="0"/>
              <a:t>x</a:t>
            </a:r>
            <a:endParaRPr lang="en-US" altLang="en-US" smtClean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429000" y="2057400"/>
          <a:ext cx="21336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4" imgW="774360" imgH="431640" progId="Equation.3">
                  <p:embed/>
                </p:oleObj>
              </mc:Choice>
              <mc:Fallback>
                <p:oleObj name="Equation" r:id="rId4" imgW="77436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7400"/>
                        <a:ext cx="2133600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239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Example</a:t>
            </a:r>
          </a:p>
        </p:txBody>
      </p:sp>
      <p:pic>
        <p:nvPicPr>
          <p:cNvPr id="36867" name="Picture 4" descr="17-16"/>
          <p:cNvPicPr>
            <a:picLocks noChangeAspect="1" noChangeArrowheads="1"/>
          </p:cNvPicPr>
          <p:nvPr/>
        </p:nvPicPr>
        <p:blipFill>
          <a:blip r:embed="rId3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64446"/>
            <a:ext cx="374808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hlinkClick r:id="rId4" action="ppaction://hlinkfile"/>
          </p:cNvPr>
          <p:cNvSpPr/>
          <p:nvPr/>
        </p:nvSpPr>
        <p:spPr bwMode="auto">
          <a:xfrm>
            <a:off x="6248400" y="3200400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0" y="1143000"/>
            <a:ext cx="2819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Multisim </a:t>
            </a:r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determine the voltage across each capacitor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7" name="Rectangle 6">
            <a:hlinkClick r:id="rId5" action="ppaction://hlinkfile"/>
          </p:cNvPr>
          <p:cNvSpPr/>
          <p:nvPr/>
        </p:nvSpPr>
        <p:spPr bwMode="auto">
          <a:xfrm>
            <a:off x="6248400" y="3988546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Charge Distribution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3657600"/>
          </a:xfrm>
        </p:spPr>
        <p:txBody>
          <a:bodyPr/>
          <a:lstStyle/>
          <a:p>
            <a:r>
              <a:rPr lang="en-US" altLang="en-US" smtClean="0"/>
              <a:t>In parallel circuits:</a:t>
            </a:r>
          </a:p>
        </p:txBody>
      </p:sp>
      <p:pic>
        <p:nvPicPr>
          <p:cNvPr id="10245" name="Picture 4" descr="17-18"/>
          <p:cNvPicPr>
            <a:picLocks noChangeAspect="1" noChangeArrowheads="1"/>
          </p:cNvPicPr>
          <p:nvPr/>
        </p:nvPicPr>
        <p:blipFill>
          <a:blip r:embed="rId4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4724400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4572000" y="1981200"/>
          <a:ext cx="17780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660240" imgH="190440" progId="Equation.3">
                  <p:embed/>
                </p:oleObj>
              </mc:Choice>
              <mc:Fallback>
                <p:oleObj name="Equation" r:id="rId5" imgW="660240" imgH="1904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81200"/>
                        <a:ext cx="1778000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smtClean="0"/>
              <a:t>RC</a:t>
            </a:r>
            <a:r>
              <a:rPr lang="en-US" altLang="en-US" smtClean="0"/>
              <a:t> Time Constant (</a:t>
            </a:r>
            <a:r>
              <a:rPr lang="en-US" altLang="en-US" smtClean="0">
                <a:sym typeface="Symbol" pitchFamily="18" charset="2"/>
              </a:rPr>
              <a:t>)</a:t>
            </a:r>
            <a:endParaRPr lang="en-US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Time required for a capacitor to charge or discharge 63.2% of the change in voltage level applied</a:t>
            </a:r>
          </a:p>
          <a:p>
            <a:endParaRPr lang="en-US" altLang="en-US" sz="1800" smtClean="0"/>
          </a:p>
          <a:p>
            <a:r>
              <a:rPr lang="en-US" altLang="en-US" smtClean="0"/>
              <a:t>Five time constants are needed to fully charge/discharge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Time Constant Chart</a:t>
            </a:r>
          </a:p>
        </p:txBody>
      </p:sp>
      <p:pic>
        <p:nvPicPr>
          <p:cNvPr id="38915" name="Picture 4" descr="17-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0"/>
            <a:ext cx="5867400" cy="341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18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23975"/>
            <a:ext cx="140017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96000" y="1165637"/>
            <a:ext cx="29239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Assuming a 9V Square wave input Use </a:t>
            </a:r>
            <a:r>
              <a:rPr lang="en-US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Multisim </a:t>
            </a:r>
            <a:r>
              <a:rPr lang="en-US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and Excel to determine the RC Time Constant and plot the transient response</a:t>
            </a:r>
            <a:endParaRPr lang="en-US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7" name="Rectangle 6">
            <a:hlinkClick r:id="rId3" action="ppaction://hlinkfile"/>
          </p:cNvPr>
          <p:cNvSpPr/>
          <p:nvPr/>
        </p:nvSpPr>
        <p:spPr bwMode="auto">
          <a:xfrm>
            <a:off x="6828758" y="5115234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</a:p>
        </p:txBody>
      </p:sp>
      <p:sp>
        <p:nvSpPr>
          <p:cNvPr id="8" name="Rectangle 7">
            <a:hlinkClick r:id="rId4" action="ppaction://hlinkfile"/>
          </p:cNvPr>
          <p:cNvSpPr/>
          <p:nvPr/>
        </p:nvSpPr>
        <p:spPr bwMode="auto">
          <a:xfrm>
            <a:off x="6805056" y="44196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066800"/>
            <a:ext cx="3840331" cy="510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468143"/>
              </p:ext>
            </p:extLst>
          </p:nvPr>
        </p:nvGraphicFramePr>
        <p:xfrm>
          <a:off x="114300" y="2667000"/>
          <a:ext cx="2019300" cy="1143000"/>
        </p:xfrm>
        <a:graphic>
          <a:graphicData uri="http://schemas.openxmlformats.org/drawingml/2006/table">
            <a:tbl>
              <a:tblPr/>
              <a:tblGrid>
                <a:gridCol w="863600"/>
                <a:gridCol w="609600"/>
                <a:gridCol w="546100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1.0E+3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47.0E-6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farad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t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47.0E-3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seconds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ymbol"/>
                        </a:rPr>
                        <a:t>t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235.0E-3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seconds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pulse width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235.0E-3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seconds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period 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470.0E-3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seconds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1" name="Right Brace 10"/>
          <p:cNvSpPr/>
          <p:nvPr/>
        </p:nvSpPr>
        <p:spPr bwMode="auto">
          <a:xfrm>
            <a:off x="2133600" y="3276600"/>
            <a:ext cx="76200" cy="342900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267200" y="3124200"/>
            <a:ext cx="1371600" cy="1524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cxnSp>
        <p:nvCxnSpPr>
          <p:cNvPr id="14" name="Straight Arrow Connector 13"/>
          <p:cNvCxnSpPr>
            <a:stCxn id="11" idx="1"/>
          </p:cNvCxnSpPr>
          <p:nvPr/>
        </p:nvCxnSpPr>
        <p:spPr bwMode="auto">
          <a:xfrm flipV="1">
            <a:off x="2209800" y="3200400"/>
            <a:ext cx="2057400" cy="2476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ight Brace 18"/>
          <p:cNvSpPr/>
          <p:nvPr/>
        </p:nvSpPr>
        <p:spPr bwMode="auto">
          <a:xfrm>
            <a:off x="2133600" y="3657600"/>
            <a:ext cx="45719" cy="171450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 bwMode="auto">
          <a:xfrm flipV="1">
            <a:off x="2179319" y="3475376"/>
            <a:ext cx="2087881" cy="26794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4267200" y="3399176"/>
            <a:ext cx="1371600" cy="1524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Exponential Form </a:t>
            </a:r>
            <a:br>
              <a:rPr lang="en-US" altLang="en-US" smtClean="0"/>
            </a:br>
            <a:r>
              <a:rPr lang="en-US" altLang="en-US" smtClean="0"/>
              <a:t>for Charging Capacitors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3810000"/>
            <a:ext cx="6400800" cy="266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 </a:t>
            </a:r>
            <a:r>
              <a:rPr lang="en-US" altLang="en-US" smtClean="0"/>
              <a:t>= epsilon (or 2.71828)</a:t>
            </a:r>
          </a:p>
          <a:p>
            <a:pPr>
              <a:buFontTx/>
              <a:buNone/>
            </a:pPr>
            <a:r>
              <a:rPr lang="en-US" altLang="en-US" i="1" smtClean="0"/>
              <a:t>t </a:t>
            </a:r>
            <a:r>
              <a:rPr lang="en-US" altLang="en-US" smtClean="0"/>
              <a:t>= time allowed (seconds)</a:t>
            </a: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 = </a:t>
            </a:r>
            <a:r>
              <a:rPr lang="en-US" altLang="en-US" i="1" smtClean="0">
                <a:sym typeface="Symbol" pitchFamily="18" charset="2"/>
              </a:rPr>
              <a:t>R </a:t>
            </a:r>
            <a:r>
              <a:rPr lang="en-US" altLang="en-US" smtClean="0">
                <a:sym typeface="Symbol" pitchFamily="18" charset="2"/>
              </a:rPr>
              <a:t>× </a:t>
            </a:r>
            <a:r>
              <a:rPr lang="en-US" altLang="en-US" i="1" smtClean="0">
                <a:sym typeface="Symbol" pitchFamily="18" charset="2"/>
              </a:rPr>
              <a:t>C</a:t>
            </a:r>
            <a:r>
              <a:rPr lang="en-US" altLang="en-US" smtClean="0">
                <a:sym typeface="Symbol" pitchFamily="18" charset="2"/>
              </a:rPr>
              <a:t> (or 1 time constant)</a:t>
            </a:r>
            <a:endParaRPr lang="en-US" altLang="en-US" smtClean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124200" y="2514600"/>
          <a:ext cx="24384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4" imgW="838080" imgH="355320" progId="Equation.3">
                  <p:embed/>
                </p:oleObj>
              </mc:Choice>
              <mc:Fallback>
                <p:oleObj name="Equation" r:id="rId4" imgW="838080" imgH="3553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14600"/>
                        <a:ext cx="2438400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Exponential Form </a:t>
            </a:r>
            <a:br>
              <a:rPr lang="en-US" altLang="en-US" smtClean="0"/>
            </a:br>
            <a:r>
              <a:rPr lang="en-US" altLang="en-US" smtClean="0"/>
              <a:t>for Discharging Capacitors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7772400" cy="266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</a:t>
            </a:r>
            <a:r>
              <a:rPr lang="en-US" altLang="en-US" smtClean="0"/>
              <a:t> = epsilon (or 2.71828)</a:t>
            </a:r>
          </a:p>
          <a:p>
            <a:pPr>
              <a:buFontTx/>
              <a:buNone/>
            </a:pPr>
            <a:r>
              <a:rPr lang="en-US" altLang="en-US" i="1" smtClean="0"/>
              <a:t>t</a:t>
            </a:r>
            <a:r>
              <a:rPr lang="en-US" altLang="en-US" smtClean="0"/>
              <a:t> = time allowed (seconds)</a:t>
            </a: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 = </a:t>
            </a:r>
            <a:r>
              <a:rPr lang="en-US" altLang="en-US" i="1" smtClean="0">
                <a:sym typeface="Symbol" pitchFamily="18" charset="2"/>
              </a:rPr>
              <a:t>R </a:t>
            </a:r>
            <a:r>
              <a:rPr lang="en-US" altLang="en-US" smtClean="0">
                <a:sym typeface="Symbol" pitchFamily="18" charset="2"/>
              </a:rPr>
              <a:t>× </a:t>
            </a:r>
            <a:r>
              <a:rPr lang="en-US" altLang="en-US" i="1" smtClean="0">
                <a:sym typeface="Symbol" pitchFamily="18" charset="2"/>
              </a:rPr>
              <a:t>C</a:t>
            </a:r>
            <a:r>
              <a:rPr lang="en-US" altLang="en-US" smtClean="0">
                <a:sym typeface="Symbol" pitchFamily="18" charset="2"/>
              </a:rPr>
              <a:t> (or 1 time constant)</a:t>
            </a:r>
            <a:endParaRPr lang="en-US" altLang="en-US" smtClean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971800" y="2362200"/>
          <a:ext cx="2919413" cy="139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4" imgW="1002960" imgH="482400" progId="Equation.3">
                  <p:embed/>
                </p:oleObj>
              </mc:Choice>
              <mc:Fallback>
                <p:oleObj name="Equation" r:id="rId4" imgW="100296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62200"/>
                        <a:ext cx="2919413" cy="139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Capacitor Types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133600"/>
            <a:ext cx="3810000" cy="3962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u="sng" smtClean="0"/>
              <a:t>FIXED</a:t>
            </a:r>
            <a:endParaRPr lang="en-US" altLang="en-US" smtClean="0"/>
          </a:p>
          <a:p>
            <a:pPr marL="0" indent="0" algn="ctr">
              <a:buFontTx/>
              <a:buNone/>
            </a:pPr>
            <a:r>
              <a:rPr lang="en-US" altLang="en-US" smtClean="0"/>
              <a:t>Paper/Plastic</a:t>
            </a:r>
          </a:p>
          <a:p>
            <a:pPr marL="0" indent="0" algn="ctr">
              <a:buFontTx/>
              <a:buNone/>
            </a:pPr>
            <a:r>
              <a:rPr lang="en-US" altLang="en-US" smtClean="0"/>
              <a:t>Mica</a:t>
            </a:r>
          </a:p>
          <a:p>
            <a:pPr marL="0" indent="0" algn="ctr">
              <a:buFontTx/>
              <a:buNone/>
            </a:pPr>
            <a:r>
              <a:rPr lang="en-US" altLang="en-US" smtClean="0"/>
              <a:t>Ceramic</a:t>
            </a:r>
          </a:p>
          <a:p>
            <a:pPr marL="0" indent="0" algn="ctr">
              <a:buFontTx/>
              <a:buNone/>
            </a:pPr>
            <a:r>
              <a:rPr lang="en-US" altLang="en-US" smtClean="0"/>
              <a:t>Electrolytic</a:t>
            </a:r>
          </a:p>
          <a:p>
            <a:pPr marL="0" indent="0" algn="ctr">
              <a:buFontTx/>
              <a:buNone/>
            </a:pPr>
            <a:r>
              <a:rPr lang="en-US" altLang="en-US" smtClean="0"/>
              <a:t>Chip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09800"/>
            <a:ext cx="3810000" cy="3886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u="sng" smtClean="0"/>
              <a:t>VARIABLE</a:t>
            </a:r>
            <a:endParaRPr lang="en-US" altLang="en-US" smtClean="0"/>
          </a:p>
          <a:p>
            <a:pPr marL="0" indent="0" algn="ctr">
              <a:buFontTx/>
              <a:buNone/>
            </a:pPr>
            <a:r>
              <a:rPr lang="en-US" altLang="en-US" smtClean="0"/>
              <a:t>Trimmer</a:t>
            </a:r>
          </a:p>
          <a:p>
            <a:pPr marL="0" indent="0" algn="ctr">
              <a:buFontTx/>
              <a:buNone/>
            </a:pPr>
            <a:r>
              <a:rPr lang="en-US" altLang="en-US" smtClean="0"/>
              <a:t>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Dielectric Materials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Vacuum			Glass</a:t>
            </a:r>
          </a:p>
          <a:p>
            <a:pPr>
              <a:buFontTx/>
              <a:buNone/>
            </a:pPr>
            <a:r>
              <a:rPr lang="en-US" altLang="en-US" smtClean="0"/>
              <a:t>		Air				Ceramic</a:t>
            </a:r>
          </a:p>
          <a:p>
            <a:pPr>
              <a:buFontTx/>
              <a:buNone/>
            </a:pPr>
            <a:r>
              <a:rPr lang="en-US" altLang="en-US" smtClean="0"/>
              <a:t>		Paper			Aluminum Oxide</a:t>
            </a:r>
          </a:p>
          <a:p>
            <a:pPr>
              <a:buFontTx/>
              <a:buNone/>
            </a:pPr>
            <a:r>
              <a:rPr lang="en-US" altLang="en-US" smtClean="0"/>
              <a:t>		Plastic			Tantalum Oxide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Ratings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038600"/>
          </a:xfrm>
        </p:spPr>
        <p:txBody>
          <a:bodyPr/>
          <a:lstStyle/>
          <a:p>
            <a:r>
              <a:rPr lang="en-US" altLang="en-US" smtClean="0"/>
              <a:t>Temperature</a:t>
            </a:r>
          </a:p>
          <a:p>
            <a:r>
              <a:rPr lang="en-US" altLang="en-US" smtClean="0"/>
              <a:t>Tolerance</a:t>
            </a:r>
          </a:p>
          <a:p>
            <a:r>
              <a:rPr lang="en-US" altLang="en-US" smtClean="0"/>
              <a:t>Voltage Rating</a:t>
            </a:r>
          </a:p>
          <a:p>
            <a:r>
              <a:rPr lang="en-US" altLang="en-US" smtClean="0"/>
              <a:t>Temperature Coefficient</a:t>
            </a:r>
          </a:p>
          <a:p>
            <a:r>
              <a:rPr lang="en-US" altLang="en-US" smtClean="0"/>
              <a:t>Power Factor</a:t>
            </a:r>
          </a:p>
          <a:p>
            <a:r>
              <a:rPr lang="en-US" altLang="en-US" smtClean="0"/>
              <a:t>Inductance Characteristics (at high frequencies)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Safety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altLang="en-US" smtClean="0"/>
              <a:t>Always discharge circuit capacitors after power has been removed and before working on circuits containing them.</a:t>
            </a:r>
          </a:p>
          <a:p>
            <a:endParaRPr lang="en-US" altLang="en-US" sz="1800" smtClean="0"/>
          </a:p>
          <a:p>
            <a:r>
              <a:rPr lang="en-US" altLang="en-US" smtClean="0"/>
              <a:t>Observe polarity when connecting electrolytic capacitors into a circuit.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Ratings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altLang="en-US" smtClean="0"/>
              <a:t>Physical Size and Mounting</a:t>
            </a:r>
          </a:p>
          <a:p>
            <a:r>
              <a:rPr lang="en-US" altLang="en-US" smtClean="0"/>
              <a:t>Capacitance Value </a:t>
            </a:r>
          </a:p>
          <a:p>
            <a:r>
              <a:rPr lang="en-US" altLang="en-US" smtClean="0"/>
              <a:t>Capacitance Tolerance</a:t>
            </a:r>
          </a:p>
          <a:p>
            <a:r>
              <a:rPr lang="en-US" altLang="en-US" smtClean="0"/>
              <a:t>Working Voltage Ratings</a:t>
            </a:r>
          </a:p>
          <a:p>
            <a:r>
              <a:rPr lang="en-US" altLang="en-US" smtClean="0"/>
              <a:t>Temperature Range</a:t>
            </a:r>
          </a:p>
          <a:p>
            <a:r>
              <a:rPr lang="en-US" altLang="en-US" smtClean="0"/>
              <a:t>Temperature Coefficient</a:t>
            </a:r>
          </a:p>
          <a:p>
            <a:r>
              <a:rPr lang="en-US" altLang="en-US" smtClean="0"/>
              <a:t>Inductance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Typical Problems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u="sng" smtClean="0"/>
              <a:t>Ohmmeter Tests</a:t>
            </a:r>
          </a:p>
          <a:p>
            <a:pPr algn="ctr">
              <a:buFontTx/>
              <a:buNone/>
            </a:pPr>
            <a:endParaRPr lang="en-US" altLang="en-US" sz="1800" u="sng" smtClean="0"/>
          </a:p>
          <a:p>
            <a:pPr>
              <a:buFontTx/>
              <a:buNone/>
            </a:pPr>
            <a:r>
              <a:rPr lang="en-US" altLang="en-US" smtClean="0"/>
              <a:t>				    Opens</a:t>
            </a:r>
          </a:p>
          <a:p>
            <a:pPr>
              <a:buFontTx/>
              <a:buNone/>
            </a:pPr>
            <a:r>
              <a:rPr lang="en-US" altLang="en-US" smtClean="0"/>
              <a:t>				    Shorts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Electrical Definition of Capacitor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505200"/>
          </a:xfrm>
        </p:spPr>
        <p:txBody>
          <a:bodyPr/>
          <a:lstStyle/>
          <a:p>
            <a:r>
              <a:rPr lang="en-US" altLang="en-US" smtClean="0"/>
              <a:t>An electrical component that stores energy in the form of electrical charge when voltage is applied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17-01"/>
          <p:cNvPicPr>
            <a:picLocks noChangeAspect="1" noChangeArrowheads="1"/>
          </p:cNvPicPr>
          <p:nvPr/>
        </p:nvPicPr>
        <p:blipFill>
          <a:blip r:embed="rId3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5000"/>
            <a:ext cx="6351588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Basic Symbols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Applied voltage forces electrons onto one plate.  The electrostatic field associated with a charged particle forces electrons off of the opposite plate.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Capacitor Action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429000" y="4800600"/>
          <a:ext cx="243840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876240" imgH="393480" progId="Equation.3">
                  <p:embed/>
                </p:oleObj>
              </mc:Choice>
              <mc:Fallback>
                <p:oleObj name="Equation" r:id="rId4" imgW="87624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00600"/>
                        <a:ext cx="243840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Capacitor Charging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Applied voltage causes circuit current to flow.  Plates of the capacitor become charged as one plate accumulates electrons and the other releases electrons.  Circuit action continues until:</a:t>
            </a:r>
          </a:p>
          <a:p>
            <a:pPr algn="ctr"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C</a:t>
            </a:r>
            <a:r>
              <a:rPr lang="en-US" altLang="en-US" smtClean="0"/>
              <a:t> = </a:t>
            </a:r>
            <a:r>
              <a:rPr lang="en-US" altLang="en-US" i="1" smtClean="0"/>
              <a:t>V</a:t>
            </a:r>
            <a:r>
              <a:rPr lang="en-US" altLang="en-US" i="1" baseline="-25000" smtClean="0"/>
              <a:t>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Capacitor Discharge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 charged capacitor will discharge when a path is provided between the two plates.</a:t>
            </a:r>
          </a:p>
          <a:p>
            <a:pPr>
              <a:lnSpc>
                <a:spcPct val="90000"/>
              </a:lnSpc>
            </a:pPr>
            <a:endParaRPr lang="en-US" altLang="en-US" sz="1600" smtClean="0"/>
          </a:p>
          <a:p>
            <a:pPr>
              <a:lnSpc>
                <a:spcPct val="90000"/>
              </a:lnSpc>
            </a:pPr>
            <a:r>
              <a:rPr lang="en-US" altLang="en-US" smtClean="0"/>
              <a:t>The plate with excess electrons will give up electrons to the plate with a deficiency until: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C</a:t>
            </a:r>
            <a:r>
              <a:rPr lang="en-US" altLang="en-US" smtClean="0"/>
              <a:t> = 0 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Farad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Capacitance is the capacity of a capacitor to store electrical charge.</a:t>
            </a:r>
          </a:p>
          <a:p>
            <a:endParaRPr lang="en-US" altLang="en-US" sz="1800" smtClean="0"/>
          </a:p>
          <a:p>
            <a:r>
              <a:rPr lang="en-US" altLang="en-US" smtClean="0"/>
              <a:t>The unit of measure is the farad (f).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440</TotalTime>
  <Words>624</Words>
  <Application>Microsoft Office PowerPoint</Application>
  <PresentationFormat>On-screen Show (4:3)</PresentationFormat>
  <Paragraphs>187</Paragraphs>
  <Slides>33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1_Blank Presentation</vt:lpstr>
      <vt:lpstr>Equation</vt:lpstr>
      <vt:lpstr>PowerPoint Presentation</vt:lpstr>
      <vt:lpstr>Capacitor</vt:lpstr>
      <vt:lpstr>Dielectric Materials</vt:lpstr>
      <vt:lpstr>Electrical Definition of Capacitor</vt:lpstr>
      <vt:lpstr>Basic Symbols</vt:lpstr>
      <vt:lpstr>Capacitor Action</vt:lpstr>
      <vt:lpstr>Capacitor Charging</vt:lpstr>
      <vt:lpstr>Capacitor Discharge</vt:lpstr>
      <vt:lpstr>The Farad</vt:lpstr>
      <vt:lpstr>Charge and Voltage</vt:lpstr>
      <vt:lpstr>Energy Stored in Field</vt:lpstr>
      <vt:lpstr>Factors and Value</vt:lpstr>
      <vt:lpstr>Dielectric Constant</vt:lpstr>
      <vt:lpstr>Dielectric Types</vt:lpstr>
      <vt:lpstr>Dielectric Strength</vt:lpstr>
      <vt:lpstr>Capacitor Formula</vt:lpstr>
      <vt:lpstr>Finding Total Capacitance</vt:lpstr>
      <vt:lpstr>Finding Total Capacitance (cont.)</vt:lpstr>
      <vt:lpstr>Finding Total Capacitance (cont.)</vt:lpstr>
      <vt:lpstr>Total Capacitance</vt:lpstr>
      <vt:lpstr>Series Voltage Distribution</vt:lpstr>
      <vt:lpstr>Example</vt:lpstr>
      <vt:lpstr>Charge Distribution</vt:lpstr>
      <vt:lpstr>RC Time Constant ()</vt:lpstr>
      <vt:lpstr>Time Constant Chart</vt:lpstr>
      <vt:lpstr>PowerPoint Presentation</vt:lpstr>
      <vt:lpstr>Exponential Form  for Charging Capacitors</vt:lpstr>
      <vt:lpstr>Exponential Form  for Discharging Capacitors</vt:lpstr>
      <vt:lpstr>Capacitor Types</vt:lpstr>
      <vt:lpstr>Ratings</vt:lpstr>
      <vt:lpstr>Safety </vt:lpstr>
      <vt:lpstr>Ratings</vt:lpstr>
      <vt:lpstr>Typical Problems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84</cp:revision>
  <dcterms:created xsi:type="dcterms:W3CDTF">2002-04-21T15:43:13Z</dcterms:created>
  <dcterms:modified xsi:type="dcterms:W3CDTF">2014-10-17T00:59:32Z</dcterms:modified>
</cp:coreProperties>
</file>